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70" r:id="rId9"/>
  </p:sldIdLst>
  <p:sldSz cx="12192000" cy="6858000"/>
  <p:notesSz cx="6797675" cy="9926638"/>
  <p:embeddedFontLst>
    <p:embeddedFont>
      <p:font typeface="Calibri" panose="020F0502020204030204" pitchFamily="34" charset="0"/>
      <p:regular r:id="rId10"/>
      <p:bold r:id="rId10"/>
      <p:italic r:id="rId10"/>
      <p:boldItalic r:id="rId10"/>
    </p:embeddedFont>
    <p:embeddedFont>
      <p:font typeface="Segoe UI Symbol" panose="020B0502040204020203" pitchFamily="34" charset="0"/>
      <p:regular r:id="rId11"/>
    </p:embeddedFont>
  </p:embeddedFontLst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EE7"/>
    <a:srgbClr val="70B63F"/>
    <a:srgbClr val="086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5"/>
    <p:restoredTop sz="95788"/>
  </p:normalViewPr>
  <p:slideViewPr>
    <p:cSldViewPr snapToGrid="0" snapToObjects="1">
      <p:cViewPr varScale="1">
        <p:scale>
          <a:sx n="115" d="100"/>
          <a:sy n="115" d="100"/>
        </p:scale>
        <p:origin x="516" y="108"/>
      </p:cViewPr>
      <p:guideLst>
        <p:guide pos="19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1" y="-373690"/>
            <a:ext cx="12236595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17" y="752477"/>
            <a:ext cx="5080001" cy="5080001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0073681-8E87-4FDE-832C-A2C25DC3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D6AC1-7B5B-41F8-999F-6713A4B77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701C9D53-015C-4440-8BA2-4EF3B4A5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4753EBE-3F79-4A3D-9A29-D209C405F5A6}"/>
              </a:ext>
            </a:extLst>
          </p:cNvPr>
          <p:cNvSpPr txBox="1">
            <a:spLocks/>
          </p:cNvSpPr>
          <p:nvPr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9FF517-68BD-4BB8-851F-116A967E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1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24698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05051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7866065" y="1098098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1323976"/>
            <a:ext cx="6300107" cy="4524829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3" y="2134067"/>
            <a:ext cx="3441699" cy="3369583"/>
          </a:xfrm>
        </p:spPr>
        <p:txBody>
          <a:bodyPr>
            <a:normAutofit/>
          </a:bodyPr>
          <a:lstStyle>
            <a:lvl1pPr marL="228594" indent="-228594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70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7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1668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2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F646A-70BF-7244-9D52-80ABA25C7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EAEFFC-4293-1A46-9DB8-0DA8DCC07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E1EEC-0BC4-6241-B961-91371CCF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910C-5509-E548-9082-2F8EE86502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C948D-DBB7-5F4D-A04D-60B60A2D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7F2A9-F509-5445-86C3-93F6DE10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DA943FCB-C76E-DAF6-C836-44538439BFAB}"/>
              </a:ext>
            </a:extLst>
          </p:cNvPr>
          <p:cNvSpPr/>
          <p:nvPr userDrawn="1"/>
        </p:nvSpPr>
        <p:spPr>
          <a:xfrm>
            <a:off x="0" y="0"/>
            <a:ext cx="12192000" cy="1018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902534-5166-569D-6D9E-80F0436D8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99" y="83095"/>
            <a:ext cx="2188493" cy="80142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10782-1799-888E-144A-D1D4F9C3D8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638" y="0"/>
            <a:ext cx="9250362" cy="1019175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400">
                <a:solidFill>
                  <a:schemeClr val="bg1"/>
                </a:solidFill>
              </a:defRPr>
            </a:lvl2pPr>
            <a:lvl3pPr marL="914377" indent="0"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3855B-C6B2-2141-E012-72EFEE5D9F4D}"/>
              </a:ext>
            </a:extLst>
          </p:cNvPr>
          <p:cNvSpPr txBox="1"/>
          <p:nvPr userDrawn="1"/>
        </p:nvSpPr>
        <p:spPr>
          <a:xfrm>
            <a:off x="11746007" y="651392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70138D-9DD3-4AD2-B45B-D4D65D57D81C}" type="slidenum">
              <a:rPr lang="ru-RU" sz="1200" smtClean="0">
                <a:solidFill>
                  <a:schemeClr val="tx2"/>
                </a:solidFill>
              </a:rPr>
              <a:t>‹#›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1" y="-1397790"/>
            <a:ext cx="7778007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DBC98AA8-38F3-40A0-9E1D-DF0BD3923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3F0AE8C3-5439-40B3-AD18-3D40D51A4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A333A2A6-6C15-454C-A052-B0B533F0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4CEA435-D89F-4EBD-9CB3-88AA4A8B9C19}"/>
              </a:ext>
            </a:extLst>
          </p:cNvPr>
          <p:cNvSpPr txBox="1">
            <a:spLocks/>
          </p:cNvSpPr>
          <p:nvPr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15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64516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4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442913" y="1796869"/>
            <a:ext cx="11053763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700671" y="1690508"/>
            <a:ext cx="494135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1" y="2227542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sp>
        <p:nvSpPr>
          <p:cNvPr id="17" name="Скругленный прямоугольник 33">
            <a:extLst>
              <a:ext uri="{FF2B5EF4-FFF2-40B4-BE49-F238E27FC236}">
                <a16:creationId xmlns:a16="http://schemas.microsoft.com/office/drawing/2014/main" id="{52EF1EAE-939C-47B5-9211-06C4B4E0D323}"/>
              </a:ext>
            </a:extLst>
          </p:cNvPr>
          <p:cNvSpPr/>
          <p:nvPr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283CB-683F-41E5-9917-EBDA40601ECD}"/>
              </a:ext>
            </a:extLst>
          </p:cNvPr>
          <p:cNvSpPr txBox="1"/>
          <p:nvPr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3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2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7235430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4971258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707086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442914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4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6" y="2057400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8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30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101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4" y="2728418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6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7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30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9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4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30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9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145AEB-D44B-49E5-99E2-E6AB9A243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7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8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6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6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6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6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6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7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4114802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D5A0D-B460-4029-AF19-9BDF5E5FD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15F281-B39A-43CB-A0A5-0CD464BB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97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89C2-9C67-ED42-B37E-032E37B1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6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7F0E565-E846-8161-AA64-083A6C3D9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73FD72-5A68-B54A-B58C-E3A2C5DC917B}"/>
              </a:ext>
            </a:extLst>
          </p:cNvPr>
          <p:cNvSpPr/>
          <p:nvPr/>
        </p:nvSpPr>
        <p:spPr>
          <a:xfrm>
            <a:off x="379186" y="5803626"/>
            <a:ext cx="3766764" cy="532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 2022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12C64F-EC6C-9946-938B-70ACB3978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974" y="1868419"/>
            <a:ext cx="3111222" cy="31211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4669BA-7910-D7DC-4052-97A439D8C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903081" cy="214931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Дайджест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законодательных изменений в сфере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земли и недвижимости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4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rallelogram 33">
            <a:extLst>
              <a:ext uri="{FF2B5EF4-FFF2-40B4-BE49-F238E27FC236}">
                <a16:creationId xmlns:a16="http://schemas.microsoft.com/office/drawing/2014/main" id="{5F0BC343-CB66-7A25-76B9-9194A024AA2F}"/>
              </a:ext>
            </a:extLst>
          </p:cNvPr>
          <p:cNvSpPr/>
          <p:nvPr/>
        </p:nvSpPr>
        <p:spPr>
          <a:xfrm>
            <a:off x="-342900" y="1689501"/>
            <a:ext cx="11051931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4B94232-CB83-63CB-F373-50EA5FC0788A}"/>
              </a:ext>
            </a:extLst>
          </p:cNvPr>
          <p:cNvSpPr/>
          <p:nvPr/>
        </p:nvSpPr>
        <p:spPr>
          <a:xfrm>
            <a:off x="-342899" y="4504027"/>
            <a:ext cx="6295292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12073DB-79FA-454A-BCDD-BDF322D7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99640"/>
              </p:ext>
            </p:extLst>
          </p:nvPr>
        </p:nvGraphicFramePr>
        <p:xfrm>
          <a:off x="0" y="2041157"/>
          <a:ext cx="12192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22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4548850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5687028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25091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32079"/>
                  </a:ext>
                </a:extLst>
              </a:tr>
              <a:tr h="1179294"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Инвестиционный проект не завершен</a:t>
                      </a:r>
                    </a:p>
                    <a:p>
                      <a:pPr marL="72000" indent="0" algn="l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Договор аренды прекращен</a:t>
                      </a:r>
                    </a:p>
                    <a:p>
                      <a:pPr marL="72000" indent="0" algn="l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Инвестиционный проект не реализуется, договор аренды действует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Риски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нарушения сроков реализации соответствующих проектов</a:t>
                      </a:r>
                    </a:p>
                    <a:p>
                      <a:pPr marL="243450" indent="-171450" algn="l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1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2000" algn="l"/>
                      <a:endParaRPr lang="ru-RU" sz="11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предоставления земельного участка в аренду и срок реализации </a:t>
                      </a:r>
                      <a:r>
                        <a:rPr lang="ru-RU" sz="11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инвестпроекта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синхронизированы</a:t>
                      </a:r>
                    </a:p>
                    <a:p>
                      <a:pPr marL="72000" indent="0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Договор аренды расторгается при неисполнении обязательств в рамках </a:t>
                      </a:r>
                      <a:r>
                        <a:rPr lang="ru-RU" sz="11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инвестпроекта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67C801-E8F1-5A44-B0B0-D29C2521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89" y="2446492"/>
            <a:ext cx="348934" cy="3489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AE5317A-0C1B-854D-A290-68701ED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9" y="2888100"/>
            <a:ext cx="367050" cy="3670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6E8C90-1C47-EB4D-B02A-768DE8A31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99" y="1231819"/>
            <a:ext cx="285659" cy="2856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7F3DF0-71B1-6F41-A262-694AA910B623}"/>
              </a:ext>
            </a:extLst>
          </p:cNvPr>
          <p:cNvSpPr txBox="1"/>
          <p:nvPr/>
        </p:nvSpPr>
        <p:spPr>
          <a:xfrm>
            <a:off x="7712164" y="1249758"/>
            <a:ext cx="15845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CD4987-6049-8B4E-82DE-0A1A793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82" y="1223023"/>
            <a:ext cx="275151" cy="2751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7A9445-2531-424F-A63D-9B9F3AF0C747}"/>
              </a:ext>
            </a:extLst>
          </p:cNvPr>
          <p:cNvSpPr txBox="1"/>
          <p:nvPr/>
        </p:nvSpPr>
        <p:spPr>
          <a:xfrm>
            <a:off x="9276512" y="1181752"/>
            <a:ext cx="135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сообщество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0C17055-9696-0647-8A2E-0CDB309C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739" y="1235274"/>
            <a:ext cx="262900" cy="262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28ED7E8-73E9-7F47-9D47-FBE08395F248}"/>
              </a:ext>
            </a:extLst>
          </p:cNvPr>
          <p:cNvSpPr txBox="1"/>
          <p:nvPr/>
        </p:nvSpPr>
        <p:spPr>
          <a:xfrm>
            <a:off x="10987236" y="1223023"/>
            <a:ext cx="10990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73334F-FBCF-AB49-822B-A55317235CD7}"/>
              </a:ext>
            </a:extLst>
          </p:cNvPr>
          <p:cNvSpPr/>
          <p:nvPr/>
        </p:nvSpPr>
        <p:spPr>
          <a:xfrm>
            <a:off x="0" y="3482314"/>
            <a:ext cx="12192000" cy="1018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63863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28.05.2022 г. № 144-ФЗ </a:t>
            </a:r>
          </a:p>
          <a:p>
            <a:pPr marL="2963863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изменения в статью 39.10 Земельного кодекса Российской Федерации» </a:t>
            </a:r>
          </a:p>
          <a:p>
            <a:pPr marL="2963863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(вступил в силу 28.05.2022 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857" y="4498110"/>
            <a:ext cx="8698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предоставления земельных участков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16124"/>
              </p:ext>
            </p:extLst>
          </p:nvPr>
        </p:nvGraphicFramePr>
        <p:xfrm>
          <a:off x="0" y="4853531"/>
          <a:ext cx="12192000" cy="1220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47">
                  <a:extLst>
                    <a:ext uri="{9D8B030D-6E8A-4147-A177-3AD203B41FA5}">
                      <a16:colId xmlns:a16="http://schemas.microsoft.com/office/drawing/2014/main" val="707445955"/>
                    </a:ext>
                  </a:extLst>
                </a:gridCol>
                <a:gridCol w="5289630">
                  <a:extLst>
                    <a:ext uri="{9D8B030D-6E8A-4147-A177-3AD203B41FA5}">
                      <a16:colId xmlns:a16="http://schemas.microsoft.com/office/drawing/2014/main" val="2918940384"/>
                    </a:ext>
                  </a:extLst>
                </a:gridCol>
                <a:gridCol w="4957823">
                  <a:extLst>
                    <a:ext uri="{9D8B030D-6E8A-4147-A177-3AD203B41FA5}">
                      <a16:colId xmlns:a16="http://schemas.microsoft.com/office/drawing/2014/main" val="1940526010"/>
                    </a:ext>
                  </a:extLst>
                </a:gridCol>
              </a:tblGrid>
              <a:tr h="3718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82762"/>
                  </a:ext>
                </a:extLst>
              </a:tr>
              <a:tr h="848771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некоммерческих организаций, реализующих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счет средств федерального бюджета важные проекты,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возможность безвозмездного предоставления земельных участков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Некоммерческие организации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планирующие строительство или реконструкцию за счет субсидий из федерального бюджета,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могут получить земельные участки в безвозмездное пользование </a:t>
                      </a:r>
                      <a:b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конкурсных процедур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503876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06E8C90-1C47-EB4D-B02A-768DE8A31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89" y="5256634"/>
            <a:ext cx="367050" cy="3814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4CD4987-6049-8B4E-82DE-0A1A793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9" y="5610025"/>
            <a:ext cx="348934" cy="36628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3A09AF9-F3CB-26CB-6AAF-B0FFC7B1F57F}"/>
              </a:ext>
            </a:extLst>
          </p:cNvPr>
          <p:cNvSpPr txBox="1"/>
          <p:nvPr/>
        </p:nvSpPr>
        <p:spPr>
          <a:xfrm>
            <a:off x="106300" y="1677796"/>
            <a:ext cx="10514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Синхронизация сроков предоставления земельного участка в аренду и реализации инвестпроекта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7248C4-404F-64FE-DF8D-BA323ADBC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01.05.2022 г. № 123-ФЗ </a:t>
            </a:r>
          </a:p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внесении изменения в статью 39.8 Земельного кодекса Российской Федерации» </a:t>
            </a:r>
          </a:p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(вступил в силу 01.05.2022 г.)</a:t>
            </a:r>
          </a:p>
        </p:txBody>
      </p:sp>
    </p:spTree>
    <p:extLst>
      <p:ext uri="{BB962C8B-B14F-4D97-AF65-F5344CB8AC3E}">
        <p14:creationId xmlns:p14="http://schemas.microsoft.com/office/powerpoint/2010/main" val="399962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12073DB-79FA-454A-BCDD-BDF322D7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96248"/>
              </p:ext>
            </p:extLst>
          </p:nvPr>
        </p:nvGraphicFramePr>
        <p:xfrm>
          <a:off x="0" y="1986685"/>
          <a:ext cx="12192000" cy="397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673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4525702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5779625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31465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32079"/>
                  </a:ext>
                </a:extLst>
              </a:tr>
              <a:tr h="868675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срок государственного кадастрового учета и регистрации прав – 10 и 12 дней (через МФЦ)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учетно-регистрационных процедур сокращен до 3 и 5 дней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(через МФЦ)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  <a:tr h="762692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выполнения кадастровых работ законодательно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установлены и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ограничены договором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подряда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Кадастровые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работы в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отношении «бытовой недвижимости» должны выполняться за 3 дня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(не включая обязательное согласование местоположения границ земельного участка)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525530"/>
                  </a:ext>
                </a:extLst>
              </a:tr>
              <a:tr h="927245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отношении линейного объекта, если была осуществлена реконструкция его части,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технический план должен быть подготовлен полностью на весь объект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что влекло значительные финансовые и трудовые затраты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Допустимо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местоположения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земельном участке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указание в техническом плане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только измененной части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(участка)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линейного объекта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749511"/>
                  </a:ext>
                </a:extLst>
              </a:tr>
              <a:tr h="927245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Особенности осуществления кадастрового учета линейного объекта, основные характеристики которого были изменены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результате капитального ремонта,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установлены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Технический план линейного объекта,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основные характеристики которого изменены в результатах капитального ремонта,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может быть подготовлен </a:t>
                      </a:r>
                      <a:b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основании декларации об объекте недвижимости</a:t>
                      </a:r>
                    </a:p>
                    <a:p>
                      <a:pPr marL="7200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Государственный кадастровый учет и (или) регистрация прав будут осуществляться по правилам, предусмотренным для случая реконструкции объекта капитального строительства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456441"/>
                  </a:ext>
                </a:extLst>
              </a:tr>
            </a:tbl>
          </a:graphicData>
        </a:graphic>
      </p:graphicFrame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7D8E47D-0300-B34E-BA66-C7A0B9AD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99" y="1231819"/>
            <a:ext cx="285659" cy="285659"/>
          </a:xfrm>
          <a:prstGeom prst="rect">
            <a:avLst/>
          </a:prstGeom>
        </p:spPr>
      </p:pic>
      <p:sp>
        <p:nvSpPr>
          <p:cNvPr id="25" name="Parallelogram 24">
            <a:extLst>
              <a:ext uri="{FF2B5EF4-FFF2-40B4-BE49-F238E27FC236}">
                <a16:creationId xmlns:a16="http://schemas.microsoft.com/office/drawing/2014/main" id="{87896285-40C8-3E9B-CD79-94C4D2AD458C}"/>
              </a:ext>
            </a:extLst>
          </p:cNvPr>
          <p:cNvSpPr/>
          <p:nvPr/>
        </p:nvSpPr>
        <p:spPr>
          <a:xfrm>
            <a:off x="-342899" y="1635628"/>
            <a:ext cx="3457036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695FDA-25FD-5D48-96D6-521B96FC6032}"/>
              </a:ext>
            </a:extLst>
          </p:cNvPr>
          <p:cNvSpPr txBox="1"/>
          <p:nvPr/>
        </p:nvSpPr>
        <p:spPr>
          <a:xfrm>
            <a:off x="7712164" y="1249758"/>
            <a:ext cx="15845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3725B7-6907-B645-8D78-14638169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82" y="1223023"/>
            <a:ext cx="275151" cy="2751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B61DD5A-8AAB-744A-9788-F918E3ECE03D}"/>
              </a:ext>
            </a:extLst>
          </p:cNvPr>
          <p:cNvSpPr txBox="1"/>
          <p:nvPr/>
        </p:nvSpPr>
        <p:spPr>
          <a:xfrm>
            <a:off x="9276512" y="1181752"/>
            <a:ext cx="135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сообщество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D60EB84-C026-E146-ADA5-90C73994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739" y="1235274"/>
            <a:ext cx="262900" cy="262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ACEE1E2-32ED-824E-8FA9-B6EE7B84898E}"/>
              </a:ext>
            </a:extLst>
          </p:cNvPr>
          <p:cNvSpPr txBox="1"/>
          <p:nvPr/>
        </p:nvSpPr>
        <p:spPr>
          <a:xfrm>
            <a:off x="10987236" y="1223023"/>
            <a:ext cx="10990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244B1E-E4BE-314F-B2AA-A5A7A00501B5}"/>
              </a:ext>
            </a:extLst>
          </p:cNvPr>
          <p:cNvSpPr txBox="1"/>
          <p:nvPr/>
        </p:nvSpPr>
        <p:spPr>
          <a:xfrm>
            <a:off x="11789" y="1626469"/>
            <a:ext cx="991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Антикризисные меры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37" y="2768640"/>
            <a:ext cx="348934" cy="3489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156BF4-48AA-AB4C-B9D6-334E6D20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3" y="2414557"/>
            <a:ext cx="367050" cy="3670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1" y="2380134"/>
            <a:ext cx="440098" cy="44009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1" y="3137900"/>
            <a:ext cx="440098" cy="4400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156BF4-48AA-AB4C-B9D6-334E6D20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1" y="3191223"/>
            <a:ext cx="367050" cy="3670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55" y="4127648"/>
            <a:ext cx="348934" cy="34893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56BF4-48AA-AB4C-B9D6-334E6D20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7" y="4151414"/>
            <a:ext cx="367050" cy="36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09" y="3518600"/>
            <a:ext cx="348934" cy="3489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167C801-E8F1-5A44-B0B0-D29C2521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3" y="5061624"/>
            <a:ext cx="348934" cy="3489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E5317A-0C1B-854D-A290-68701ED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7" y="5094395"/>
            <a:ext cx="367050" cy="3670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11B57-11D7-11D1-E1A3-FCBD2E7E97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01.05.2022 г. № 124-ФЗ </a:t>
            </a:r>
          </a:p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внесении изменений в Градостроительный кодекс Российской Федерации и отдельные законодательные акты Российской Федерации»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(вступил в силу 01.05.2022 г.)</a:t>
            </a:r>
          </a:p>
        </p:txBody>
      </p:sp>
    </p:spTree>
    <p:extLst>
      <p:ext uri="{BB962C8B-B14F-4D97-AF65-F5344CB8AC3E}">
        <p14:creationId xmlns:p14="http://schemas.microsoft.com/office/powerpoint/2010/main" val="365466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>
            <a:extLst>
              <a:ext uri="{FF2B5EF4-FFF2-40B4-BE49-F238E27FC236}">
                <a16:creationId xmlns:a16="http://schemas.microsoft.com/office/drawing/2014/main" id="{10195824-A7F9-8D34-33C0-C8EE7F5D9A0C}"/>
              </a:ext>
            </a:extLst>
          </p:cNvPr>
          <p:cNvSpPr/>
          <p:nvPr/>
        </p:nvSpPr>
        <p:spPr>
          <a:xfrm>
            <a:off x="-342899" y="1681634"/>
            <a:ext cx="7735798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12073DB-79FA-454A-BCDD-BDF322D7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47394"/>
              </p:ext>
            </p:extLst>
          </p:nvPr>
        </p:nvGraphicFramePr>
        <p:xfrm>
          <a:off x="0" y="2031416"/>
          <a:ext cx="12192000" cy="426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22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4548850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5687028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566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32079"/>
                  </a:ext>
                </a:extLst>
              </a:tr>
              <a:tr h="1150234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Обмен земельного участка, находящегося в частной собственности, на земельный участок, находящийся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государственной или муниципальной собственности,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только</a:t>
                      </a:r>
                      <a:b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изъятия для публичных нужд или для размещения объекта социальной, транспортной или инженерной инфраструктуры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находящийся в частной собственности,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можно обменять </a:t>
                      </a:r>
                      <a:b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земельный участок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находящийся в государственной или муниципальной собственности,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реализации масштабных инвестиционных проектов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 земельных участков в аренду без торгов –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только в случаях, установленных Земельным кодексом Российской Федерации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Субъекты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Российской Федерации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могут определять виды деятельности </a:t>
                      </a:r>
                      <a:b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производству продукции в рамках </a:t>
                      </a:r>
                      <a:r>
                        <a:rPr lang="ru-RU" sz="11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которых земельные участки предоставляются без торгов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2427"/>
                  </a:ext>
                </a:extLst>
              </a:tr>
              <a:tr h="808182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Заявления о предоставлении земельных участков без торгов рассматривались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дней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заявления об утверждении схемы расположения земельных участков для предоставления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торгах –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месяца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рассмотрения заявлений о предоставлении земельных участков без торгов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заявлений об утверждении схемы расположения земельных участков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предоставления на торгах –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дней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26413"/>
                  </a:ext>
                </a:extLst>
              </a:tr>
              <a:tr h="859559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получения на торгах земельного участка в границах населенного пункта образовать земельный участок возможно 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только на основании проекта межевания территории 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Заинтересованные лица могут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инициировать аукционы по предоставлению земли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населенных пунктах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отсутствии проекта межевания территории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660270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67C801-E8F1-5A44-B0B0-D29C2521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3" y="2882669"/>
            <a:ext cx="348934" cy="3489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AE5317A-0C1B-854D-A290-68701ED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7" y="2915440"/>
            <a:ext cx="367050" cy="3670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244B1E-E4BE-314F-B2AA-A5A7A00501B5}"/>
              </a:ext>
            </a:extLst>
          </p:cNvPr>
          <p:cNvSpPr txBox="1"/>
          <p:nvPr/>
        </p:nvSpPr>
        <p:spPr>
          <a:xfrm>
            <a:off x="119856" y="1680942"/>
            <a:ext cx="9639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регулирования земельных отношений в 2022 году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6E8C90-1C47-EB4D-B02A-768DE8A31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99" y="1231819"/>
            <a:ext cx="285659" cy="2856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7F3DF0-71B1-6F41-A262-694AA910B623}"/>
              </a:ext>
            </a:extLst>
          </p:cNvPr>
          <p:cNvSpPr txBox="1"/>
          <p:nvPr/>
        </p:nvSpPr>
        <p:spPr>
          <a:xfrm>
            <a:off x="7712164" y="1249758"/>
            <a:ext cx="15845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CD4987-6049-8B4E-82DE-0A1A793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82" y="1223023"/>
            <a:ext cx="275151" cy="2751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7A9445-2531-424F-A63D-9B9F3AF0C747}"/>
              </a:ext>
            </a:extLst>
          </p:cNvPr>
          <p:cNvSpPr txBox="1"/>
          <p:nvPr/>
        </p:nvSpPr>
        <p:spPr>
          <a:xfrm>
            <a:off x="9276512" y="1181752"/>
            <a:ext cx="135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сообщество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0C17055-9696-0647-8A2E-0CDB309C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739" y="1235274"/>
            <a:ext cx="262900" cy="262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28ED7E8-73E9-7F47-9D47-FBE08395F248}"/>
              </a:ext>
            </a:extLst>
          </p:cNvPr>
          <p:cNvSpPr txBox="1"/>
          <p:nvPr/>
        </p:nvSpPr>
        <p:spPr>
          <a:xfrm>
            <a:off x="10987236" y="1223023"/>
            <a:ext cx="10990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67C801-E8F1-5A44-B0B0-D29C2521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8" y="3893770"/>
            <a:ext cx="348934" cy="3489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AE5317A-0C1B-854D-A290-68701ED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2" y="3926541"/>
            <a:ext cx="367050" cy="3670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167C801-E8F1-5A44-B0B0-D29C2521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1" y="4766949"/>
            <a:ext cx="348934" cy="3489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E5317A-0C1B-854D-A290-68701ED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35" y="4799720"/>
            <a:ext cx="367050" cy="367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167C801-E8F1-5A44-B0B0-D29C2521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2" y="5519650"/>
            <a:ext cx="348934" cy="348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AE5317A-0C1B-854D-A290-68701ED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36" y="5552421"/>
            <a:ext cx="367050" cy="36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62" y="5869597"/>
            <a:ext cx="440098" cy="4400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DB2D2-AA4D-622A-9CCA-A778B6422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 Правительства Российской Федерации от 09.04.2022 № 629</a:t>
            </a:r>
          </a:p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(вступило в силу 12.04.2022 г.)</a:t>
            </a:r>
          </a:p>
        </p:txBody>
      </p:sp>
    </p:spTree>
    <p:extLst>
      <p:ext uri="{BB962C8B-B14F-4D97-AF65-F5344CB8AC3E}">
        <p14:creationId xmlns:p14="http://schemas.microsoft.com/office/powerpoint/2010/main" val="423151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12073DB-79FA-454A-BCDD-BDF322D7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00891"/>
              </p:ext>
            </p:extLst>
          </p:nvPr>
        </p:nvGraphicFramePr>
        <p:xfrm>
          <a:off x="0" y="1712276"/>
          <a:ext cx="12192000" cy="214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47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5289630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4957823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40467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32079"/>
                  </a:ext>
                </a:extLst>
              </a:tr>
              <a:tr h="1741444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возможность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проведения электронных аукционов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предоставлению земельных участков, находящихся в государственной или муниципальной собственности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электронных аукционов по предоставлению земельных участков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 с 1 марта 2023 г. до 1 января 2026 г.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Органы государственной власти субъектов Российской Федерации вправе определить муниципальные образования, на территории которых электронные аукционы в отношении земельных участков, предназначенных для ИЖС, ЛПХ, садоводства, граждан или КФХ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проводятся (в связи с ограничением либо отсутствием доступа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подключению к информационно-телекоммуникационной сети «Интернет» на территории таких муниципальных образований)</a:t>
                      </a: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3FF939C-AE4A-A845-997E-6C0945EE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7" y="2337071"/>
            <a:ext cx="348934" cy="3728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DA6B86-C4C2-1045-A0E3-59A44B752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07" y="2337072"/>
            <a:ext cx="367050" cy="367050"/>
          </a:xfrm>
          <a:prstGeom prst="rect">
            <a:avLst/>
          </a:prstGeom>
        </p:spPr>
      </p:pic>
      <p:sp>
        <p:nvSpPr>
          <p:cNvPr id="30" name="Parallelogram 29">
            <a:extLst>
              <a:ext uri="{FF2B5EF4-FFF2-40B4-BE49-F238E27FC236}">
                <a16:creationId xmlns:a16="http://schemas.microsoft.com/office/drawing/2014/main" id="{BC8F3458-B513-402D-9A2C-6BBF6D2601F7}"/>
              </a:ext>
            </a:extLst>
          </p:cNvPr>
          <p:cNvSpPr/>
          <p:nvPr/>
        </p:nvSpPr>
        <p:spPr>
          <a:xfrm>
            <a:off x="-342899" y="1363701"/>
            <a:ext cx="4129895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CBCCD28-788E-7C49-8FA8-7EEC54FEB2FB}"/>
              </a:ext>
            </a:extLst>
          </p:cNvPr>
          <p:cNvSpPr/>
          <p:nvPr/>
        </p:nvSpPr>
        <p:spPr>
          <a:xfrm>
            <a:off x="0" y="3858390"/>
            <a:ext cx="12191999" cy="9340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0B97631-26CC-7244-AF97-04E0D778DE3C}"/>
              </a:ext>
            </a:extLst>
          </p:cNvPr>
          <p:cNvSpPr/>
          <p:nvPr/>
        </p:nvSpPr>
        <p:spPr>
          <a:xfrm>
            <a:off x="245802" y="4105837"/>
            <a:ext cx="11571950" cy="657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63863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 28.06.2022 № 185-ФЗ «О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отдельные законодательные акты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963863"/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(вступил в силу </a:t>
            </a:r>
            <a:r>
              <a:rPr lang="ru-RU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28.06.2022 </a:t>
            </a: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3863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AB380D7-2EE8-4947-9557-D0D00BD3E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99" y="1231819"/>
            <a:ext cx="285659" cy="28565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AE2C041-F7D2-E649-ABE5-272EBB2993BD}"/>
              </a:ext>
            </a:extLst>
          </p:cNvPr>
          <p:cNvSpPr txBox="1"/>
          <p:nvPr/>
        </p:nvSpPr>
        <p:spPr>
          <a:xfrm>
            <a:off x="7712164" y="1249758"/>
            <a:ext cx="15845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60D4AC8-F3FF-794B-A9CF-05277B92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82" y="1223023"/>
            <a:ext cx="275151" cy="27515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818A438-E399-AD44-874A-CC6D33097761}"/>
              </a:ext>
            </a:extLst>
          </p:cNvPr>
          <p:cNvSpPr txBox="1"/>
          <p:nvPr/>
        </p:nvSpPr>
        <p:spPr>
          <a:xfrm>
            <a:off x="9276512" y="1181752"/>
            <a:ext cx="135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сообщество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414D7F0-8CDC-064F-B2B0-182C3C19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739" y="1235274"/>
            <a:ext cx="262900" cy="2629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0D788B8-222C-2949-8F1C-0D79F5BC9E11}"/>
              </a:ext>
            </a:extLst>
          </p:cNvPr>
          <p:cNvSpPr txBox="1"/>
          <p:nvPr/>
        </p:nvSpPr>
        <p:spPr>
          <a:xfrm>
            <a:off x="10987236" y="1223023"/>
            <a:ext cx="10990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949" y="1367296"/>
            <a:ext cx="2893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и защита граждан</a:t>
            </a:r>
          </a:p>
        </p:txBody>
      </p:sp>
      <p:graphicFrame>
        <p:nvGraphicFramePr>
          <p:cNvPr id="25" name="Таблица 9">
            <a:extLst>
              <a:ext uri="{FF2B5EF4-FFF2-40B4-BE49-F238E27FC236}">
                <a16:creationId xmlns:a16="http://schemas.microsoft.com/office/drawing/2014/main" id="{B12073DB-79FA-454A-BCDD-BDF322D7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60691"/>
              </p:ext>
            </p:extLst>
          </p:nvPr>
        </p:nvGraphicFramePr>
        <p:xfrm>
          <a:off x="-41564" y="4809363"/>
          <a:ext cx="12192000" cy="206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47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5289630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4957823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34708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32079"/>
                  </a:ext>
                </a:extLst>
              </a:tr>
              <a:tr h="867734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Ограничения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совершение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сделки в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случае личного отсутствия правообладателя при ее заключении у нотариуса отсутствовали, </a:t>
                      </a:r>
                      <a:b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что 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создавало риски мошеннических действий 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рынке недвижимости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наличии в ЕГРН записи о невозможности осуществления регистрации без личного участия правообладателя осуществление государственной регистрации прав по нотариально удостоверенной сделке возможно только при условии, если гражданин </a:t>
                      </a:r>
                      <a:r>
                        <a:rPr lang="ru-RU" sz="1100" b="1" i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лично присутствует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заключении сделки у нотариуса</a:t>
                      </a: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  <a:tr h="792250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вступления в силу  Федерального закона от 30 декабря 2021 года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478-ФЗ «О внесении изменений в отдельные законодательные акты Российской Федерации» («дачная амнистия 2.0») –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сентября 2022 г.</a:t>
                      </a: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вступления в силу  Федерального закона от 30 декабря 2021 года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478-ФЗ «О внесении изменений в отдельные законодательные акты Российской Федерации» («дачная амнистия 2.0»)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1 июля 2022 г.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885018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7" y="5577308"/>
            <a:ext cx="348934" cy="3489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156BF4-48AA-AB4C-B9D6-334E6D20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3" y="5223225"/>
            <a:ext cx="367050" cy="367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1" y="5188802"/>
            <a:ext cx="440098" cy="4400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94" y="6156371"/>
            <a:ext cx="348934" cy="3489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66" y="6138518"/>
            <a:ext cx="440098" cy="4400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15" y="2872546"/>
            <a:ext cx="440098" cy="4400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C8B7-77B4-E721-F8D1-4C73BD53B8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«О внесении изменений в Земельный кодекс Российской Федерации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отдельные законодательные акты Российской Федерации (в части проведения торгов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предоставлению земельных участков в электронной форме)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№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758964-7, принят Государственной Думой в третьем чтении 29.06.2022)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1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297FAC41-AE83-1DF4-8B4F-2A4085A921C3}"/>
              </a:ext>
            </a:extLst>
          </p:cNvPr>
          <p:cNvSpPr/>
          <p:nvPr/>
        </p:nvSpPr>
        <p:spPr>
          <a:xfrm>
            <a:off x="-216379" y="1414621"/>
            <a:ext cx="8860047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97374"/>
              </p:ext>
            </p:extLst>
          </p:nvPr>
        </p:nvGraphicFramePr>
        <p:xfrm>
          <a:off x="0" y="1763574"/>
          <a:ext cx="12192000" cy="5114558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414825475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3900777978"/>
                    </a:ext>
                  </a:extLst>
                </a:gridCol>
                <a:gridCol w="5686425">
                  <a:extLst>
                    <a:ext uri="{9D8B030D-6E8A-4147-A177-3AD203B41FA5}">
                      <a16:colId xmlns:a16="http://schemas.microsoft.com/office/drawing/2014/main" val="3739050707"/>
                    </a:ext>
                  </a:extLst>
                </a:gridCol>
              </a:tblGrid>
              <a:tr h="405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40016"/>
                  </a:ext>
                </a:extLst>
              </a:tr>
              <a:tr h="10815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Проблемы с обеспечением необходимого кворума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общего собрания членов товарищества, большие затраты на их проведение,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неоперативное принятие решений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таких собраний</a:t>
                      </a:r>
                    </a:p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Отсутствовала законодательная возможность голосования </a:t>
                      </a:r>
                      <a:b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использованием электронных средств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принятии решений общим собранием членов товарищества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голосования с использованием электронных средств при принятии решений общим собранием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членов товарищества в очно-заочной и заочной форме, установлены основные условия его проведения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548407"/>
                  </a:ext>
                </a:extLst>
              </a:tr>
              <a:tr h="12468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Значительные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затраты для формирования территории для садоводческих товариществ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образования садовых и огородных земельных участков, расположенных в границах такой территории, из земельных участков, находящихся в частной собственности (требовалась разработка проекта планировки территории и проекта межевания территории)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altLang="ru-RU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раницы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территории садоводческих товариществ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определяются на основании проекта межевания территории</a:t>
                      </a:r>
                    </a:p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Образование земельных участков, расположенных в границах территории садоводческих товариществ осуществляется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основании проекта межевании территории</a:t>
                      </a:r>
                    </a:p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Целесообразность разработки проекта планировки территории</a:t>
                      </a:r>
                    </a:p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определяется общим собранием членов товарищества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018666"/>
                  </a:ext>
                </a:extLst>
              </a:tr>
              <a:tr h="12468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о безвозмездной передаче недвижимого имущества земельного участка общего назначения, принадлежащего товариществу на праве собственности,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принимается общим собранием членов товарищества на основании 100% согласия собственников садовых или огородных земельных участков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принятия общим собранием членов товарищества решения о безвозмездной передаче недвижимого имущества общего пользования, расположенного </a:t>
                      </a:r>
                      <a:b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границах такой территории, принадлежащего товариществу на праве собственности, в общую долевую собственность собственников садовых/огородных земельных участков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необходимо согласие 2/3 голосов </a:t>
                      </a:r>
                      <a:b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общего числа присутствующих на общем собрании членов товарищества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738400"/>
                  </a:ext>
                </a:extLst>
              </a:tr>
              <a:tr h="10819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Правовая неопределенность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части оснований для инициирования процедуры включения в границы населенного пункта территорий ведения садоводства или огородничества, а также образования новых населенных пунктов в границах территорий ведения садоводства или огородничества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Закреплены полномочия субъектов Российской Федерации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установлению условий, при соблюдении которых территория садоводства или огородничества может быть включена в границы населенного пункта либо в границах такой территории может быть образован новый населенный пункт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225010"/>
                  </a:ext>
                </a:extLst>
              </a:tr>
            </a:tbl>
          </a:graphicData>
        </a:graphic>
      </p:graphicFrame>
      <p:sp>
        <p:nvSpPr>
          <p:cNvPr id="7199" name="TextBox 21"/>
          <p:cNvSpPr txBox="1">
            <a:spLocks noChangeArrowheads="1"/>
          </p:cNvSpPr>
          <p:nvPr/>
        </p:nvSpPr>
        <p:spPr bwMode="auto">
          <a:xfrm>
            <a:off x="119063" y="1412588"/>
            <a:ext cx="9639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гражданами садоводства и огородничества для собственных нужд </a:t>
            </a:r>
          </a:p>
        </p:txBody>
      </p:sp>
      <p:pic>
        <p:nvPicPr>
          <p:cNvPr id="7200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123983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TextBox 23"/>
          <p:cNvSpPr txBox="1">
            <a:spLocks noChangeArrowheads="1"/>
          </p:cNvSpPr>
          <p:nvPr/>
        </p:nvSpPr>
        <p:spPr bwMode="auto">
          <a:xfrm>
            <a:off x="9310688" y="1239838"/>
            <a:ext cx="1584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 i="1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7202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88" y="1235075"/>
            <a:ext cx="263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Box 38"/>
          <p:cNvSpPr txBox="1">
            <a:spLocks noChangeArrowheads="1"/>
          </p:cNvSpPr>
          <p:nvPr/>
        </p:nvSpPr>
        <p:spPr bwMode="auto">
          <a:xfrm>
            <a:off x="10987088" y="1222375"/>
            <a:ext cx="1098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900" i="1"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pic>
        <p:nvPicPr>
          <p:cNvPr id="7204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721814"/>
            <a:ext cx="439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441077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888627"/>
            <a:ext cx="4397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622412"/>
            <a:ext cx="4397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559037"/>
            <a:ext cx="4397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202827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D507C-3C6B-6DBB-93F6-5429CD9CB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34926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«О внесении изменений в Федеральный закон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и отдельные законодательные акты Российской Федерации»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(проект № 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43016-8, принят Государственной Думой в третьем чтении </a:t>
            </a:r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28.06.2022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1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72320"/>
              </p:ext>
            </p:extLst>
          </p:nvPr>
        </p:nvGraphicFramePr>
        <p:xfrm>
          <a:off x="0" y="1625603"/>
          <a:ext cx="12191998" cy="4526280"/>
        </p:xfrm>
        <a:graphic>
          <a:graphicData uri="http://schemas.openxmlformats.org/drawingml/2006/table">
            <a:tbl>
              <a:tblPr/>
              <a:tblGrid>
                <a:gridCol w="1956942">
                  <a:extLst>
                    <a:ext uri="{9D8B030D-6E8A-4147-A177-3AD203B41FA5}">
                      <a16:colId xmlns:a16="http://schemas.microsoft.com/office/drawing/2014/main" val="120764363"/>
                    </a:ext>
                  </a:extLst>
                </a:gridCol>
                <a:gridCol w="4547641">
                  <a:extLst>
                    <a:ext uri="{9D8B030D-6E8A-4147-A177-3AD203B41FA5}">
                      <a16:colId xmlns:a16="http://schemas.microsoft.com/office/drawing/2014/main" val="1058881570"/>
                    </a:ext>
                  </a:extLst>
                </a:gridCol>
                <a:gridCol w="5687415">
                  <a:extLst>
                    <a:ext uri="{9D8B030D-6E8A-4147-A177-3AD203B41FA5}">
                      <a16:colId xmlns:a16="http://schemas.microsoft.com/office/drawing/2014/main" val="1901393790"/>
                    </a:ext>
                  </a:extLst>
                </a:gridCol>
              </a:tblGrid>
              <a:tr h="247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96738"/>
                  </a:ext>
                </a:extLst>
              </a:tr>
              <a:tr h="895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Правовая неопределенность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возможности использования садового земельного участка для разведения для собственных нужд сельскохозяйственной птицы и кроликов на садовом земельном участке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Запрет на размещение некапитальных строений, сооружений или нестационарных торговых объектов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Предусматривается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реализации на земельном участке общего назначения гражданами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являющимися правообладателями садовых и огородных земельных участков в границах территории ведения садоводства или огородничества, выращенных сельскохозяйственных культур, сельскохозяйственной птицы,  кроликов и сельскохозяйственной продукции</a:t>
                      </a:r>
                      <a:b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них,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возможностью возведения для такой реализации некапитальных строений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сооружений или нестационарных торговых объектов при условии соблюдения санитарных и иных правил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83106"/>
                  </a:ext>
                </a:extLst>
              </a:tr>
              <a:tr h="646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Принятие гражданина в члены товарищества – полномочия общего собрания членов товарищества, что</a:t>
                      </a:r>
                      <a:r>
                        <a:rPr lang="ru-RU" altLang="ru-RU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предусматривает </a:t>
                      </a:r>
                      <a:r>
                        <a:rPr lang="ru-RU" alt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длительную процедуру ожидания</a:t>
                      </a:r>
                      <a:endParaRPr lang="ru-RU" altLang="ru-RU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Отсутствует срок рассмотрения заявления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приеме гражданина в члены товарищества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Принятие гражданина в члены товарищества – полномочия правления товарищества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Решение о приеме в члены товарищества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принимается в течение 30 дней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 дня поступления соответствующего заявления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3900"/>
                  </a:ext>
                </a:extLst>
              </a:tr>
              <a:tr h="646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Проблемы надлежащего содержания и эксплуатации объектов электросетевого хозяйства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территории некоммерческих товариществ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Отсутствие правовых оснований для передачи таких объектов </a:t>
                      </a:r>
                      <a:b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собственность </a:t>
                      </a:r>
                      <a:r>
                        <a:rPr lang="ru-RU" altLang="ru-RU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ресурсоснабжающих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организаций, выразивших согласие на принятие и обслуживание таких объектов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Установлены правовые основания для отчуждения некоммерческим товариществом имущества общего пользования в собственность </a:t>
                      </a:r>
                      <a:r>
                        <a:rPr lang="ru-RU" alt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ресурсоснабжающих</a:t>
                      </a: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организаций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условия, при которых такое отчуждение возможно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04967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марта 2022 истек срок упрощенного порядка приватизации земельных участков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членами некоммерческих организаций, предусмотренного статьей 3 Закона от 25 октября 2001 г. </a:t>
                      </a:r>
                      <a:b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137-ФЗ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Продлен до 1 марта 2031 г.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срок действия упрощенного порядка бесплатной</a:t>
                      </a:r>
                      <a:r>
                        <a:rPr lang="ru-RU" altLang="ru-RU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приватизации земельного участка членами некоммерческих организаций, предусмотренного статьей 3 Закона от 25 октября 2001 г. № 137-ФЗ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3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619515"/>
                  </a:ext>
                </a:extLst>
              </a:tr>
            </a:tbl>
          </a:graphicData>
        </a:graphic>
      </p:graphicFrame>
      <p:pic>
        <p:nvPicPr>
          <p:cNvPr id="822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124301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TextBox 23"/>
          <p:cNvSpPr txBox="1">
            <a:spLocks noChangeArrowheads="1"/>
          </p:cNvSpPr>
          <p:nvPr/>
        </p:nvSpPr>
        <p:spPr bwMode="auto">
          <a:xfrm>
            <a:off x="9402763" y="1233488"/>
            <a:ext cx="1584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9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8226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88" y="1235075"/>
            <a:ext cx="263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7" name="TextBox 38"/>
          <p:cNvSpPr txBox="1">
            <a:spLocks noChangeArrowheads="1"/>
          </p:cNvSpPr>
          <p:nvPr/>
        </p:nvSpPr>
        <p:spPr bwMode="auto">
          <a:xfrm>
            <a:off x="10987088" y="1222375"/>
            <a:ext cx="1098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9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pic>
        <p:nvPicPr>
          <p:cNvPr id="8228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402426"/>
            <a:ext cx="439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560426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560426"/>
            <a:ext cx="4397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434918"/>
            <a:ext cx="4397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054949"/>
            <a:ext cx="4397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4536"/>
            <a:ext cx="3476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958BC-8010-60E9-4B64-F453F0A45B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34926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«О внесении изменений в Федеральный закон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и отдельные законодательные акты Российской Федерации»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(проект № </a:t>
            </a:r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43016-8, 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 Государственной Думой в третьем чтении </a:t>
            </a:r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28.06.2022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2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A2E8A3FF-486F-18C6-D0F1-E0198399736A}"/>
              </a:ext>
            </a:extLst>
          </p:cNvPr>
          <p:cNvSpPr/>
          <p:nvPr/>
        </p:nvSpPr>
        <p:spPr>
          <a:xfrm>
            <a:off x="-355623" y="4201451"/>
            <a:ext cx="11138641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6AF4E3A5-B0AB-DFA5-D344-8482246F102F}"/>
              </a:ext>
            </a:extLst>
          </p:cNvPr>
          <p:cNvSpPr/>
          <p:nvPr/>
        </p:nvSpPr>
        <p:spPr>
          <a:xfrm>
            <a:off x="-355622" y="1589360"/>
            <a:ext cx="9801548" cy="338555"/>
          </a:xfrm>
          <a:prstGeom prst="parallelogram">
            <a:avLst>
              <a:gd name="adj" fmla="val 847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12073DB-79FA-454A-BCDD-BDF322D76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04136"/>
              </p:ext>
            </p:extLst>
          </p:nvPr>
        </p:nvGraphicFramePr>
        <p:xfrm>
          <a:off x="0" y="1941071"/>
          <a:ext cx="12192000" cy="143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673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4525702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5779625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33632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32079"/>
                  </a:ext>
                </a:extLst>
              </a:tr>
              <a:tr h="1020727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Точечное решение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возникающих в связи с ведением садоводства и огородничества вопросов в общем порядке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 координационный орган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согласования действий заинтересованных федеральных органов исполнительной власти, органов исполнительной власти субъектов Российской Федерации, общественных объединений, по реализации государственной политики в области развития отношений, возникающих в связи с ведением гражданами садоводства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огородничества для собственных нужд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</a:tbl>
          </a:graphicData>
        </a:graphic>
      </p:graphicFrame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7D8E47D-0300-B34E-BA66-C7A0B9AD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99" y="1231819"/>
            <a:ext cx="285659" cy="28565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9695FDA-25FD-5D48-96D6-521B96FC6032}"/>
              </a:ext>
            </a:extLst>
          </p:cNvPr>
          <p:cNvSpPr txBox="1"/>
          <p:nvPr/>
        </p:nvSpPr>
        <p:spPr>
          <a:xfrm>
            <a:off x="7712164" y="1249758"/>
            <a:ext cx="15845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3725B7-6907-B645-8D78-14638169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82" y="1223023"/>
            <a:ext cx="275151" cy="2751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B61DD5A-8AAB-744A-9788-F918E3ECE03D}"/>
              </a:ext>
            </a:extLst>
          </p:cNvPr>
          <p:cNvSpPr txBox="1"/>
          <p:nvPr/>
        </p:nvSpPr>
        <p:spPr>
          <a:xfrm>
            <a:off x="9276512" y="1181752"/>
            <a:ext cx="135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сообщество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D60EB84-C026-E146-ADA5-90C73994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739" y="1235274"/>
            <a:ext cx="262900" cy="262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ACEE1E2-32ED-824E-8FA9-B6EE7B84898E}"/>
              </a:ext>
            </a:extLst>
          </p:cNvPr>
          <p:cNvSpPr txBox="1"/>
          <p:nvPr/>
        </p:nvSpPr>
        <p:spPr>
          <a:xfrm>
            <a:off x="10987236" y="1223023"/>
            <a:ext cx="10990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органы власти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244B1E-E4BE-314F-B2AA-A5A7A00501B5}"/>
              </a:ext>
            </a:extLst>
          </p:cNvPr>
          <p:cNvSpPr txBox="1"/>
          <p:nvPr/>
        </p:nvSpPr>
        <p:spPr>
          <a:xfrm>
            <a:off x="119855" y="1592996"/>
            <a:ext cx="991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Правительственной комиссии по вопросам развития садоводства и огородничества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49" y="2947151"/>
            <a:ext cx="348934" cy="3489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156BF4-48AA-AB4C-B9D6-334E6D20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3" y="2419723"/>
            <a:ext cx="367050" cy="3670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89" y="2383199"/>
            <a:ext cx="440098" cy="44009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CBCCD28-788E-7C49-8FA8-7EEC54FEB2FB}"/>
              </a:ext>
            </a:extLst>
          </p:cNvPr>
          <p:cNvSpPr/>
          <p:nvPr/>
        </p:nvSpPr>
        <p:spPr>
          <a:xfrm>
            <a:off x="0" y="3614116"/>
            <a:ext cx="12192000" cy="585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63863"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3863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07.06.2022 г. № 1040</a:t>
            </a:r>
          </a:p>
          <a:p>
            <a:pPr marL="2963863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(вступило в силу 10.06.2022)</a:t>
            </a:r>
          </a:p>
          <a:p>
            <a:pPr marL="2963863"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855" y="4201558"/>
            <a:ext cx="10774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ФГИС «Единая цифровая платформа «Национальная система пространственных данных»</a:t>
            </a:r>
          </a:p>
        </p:txBody>
      </p:sp>
      <p:graphicFrame>
        <p:nvGraphicFramePr>
          <p:cNvPr id="30" name="Таблица 9">
            <a:extLst>
              <a:ext uri="{FF2B5EF4-FFF2-40B4-BE49-F238E27FC236}">
                <a16:creationId xmlns:a16="http://schemas.microsoft.com/office/drawing/2014/main" id="{29B68505-47D2-3B44-AC88-BD308EADF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97524"/>
              </p:ext>
            </p:extLst>
          </p:nvPr>
        </p:nvGraphicFramePr>
        <p:xfrm>
          <a:off x="0" y="4554731"/>
          <a:ext cx="12192000" cy="10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72">
                  <a:extLst>
                    <a:ext uri="{9D8B030D-6E8A-4147-A177-3AD203B41FA5}">
                      <a16:colId xmlns:a16="http://schemas.microsoft.com/office/drawing/2014/main" val="1167604790"/>
                    </a:ext>
                  </a:extLst>
                </a:gridCol>
                <a:gridCol w="4509392">
                  <a:extLst>
                    <a:ext uri="{9D8B030D-6E8A-4147-A177-3AD203B41FA5}">
                      <a16:colId xmlns:a16="http://schemas.microsoft.com/office/drawing/2014/main" val="11574239"/>
                    </a:ext>
                  </a:extLst>
                </a:gridCol>
                <a:gridCol w="5749636">
                  <a:extLst>
                    <a:ext uri="{9D8B030D-6E8A-4147-A177-3AD203B41FA5}">
                      <a16:colId xmlns:a16="http://schemas.microsoft.com/office/drawing/2014/main" val="3923028217"/>
                    </a:ext>
                  </a:extLst>
                </a:gridCol>
              </a:tblGrid>
              <a:tr h="1067040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Порядок создания, эксплуатации и вывода из эксплуатации, модернизации и развития федеральной государственной информационной системы «Единая цифровая платформа «Национальная система пространственных данных» </a:t>
                      </a:r>
                      <a:b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установлен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Утверждено Положение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федеральной государственной информационной системе «Единая цифровая платформа «Национальная система пространственных данных»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B600">
                          <a:alpha val="6078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666412"/>
                  </a:ext>
                </a:extLst>
              </a:tr>
            </a:tbl>
          </a:graphicData>
        </a:graphic>
      </p:graphicFrame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503FFA9-2C09-0E43-A6C5-0514E2EC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49" y="5176981"/>
            <a:ext cx="348934" cy="34893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E156BF4-48AA-AB4C-B9D6-334E6D20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3" y="4649553"/>
            <a:ext cx="367050" cy="3670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FAD9CA6-D683-D344-83BE-C52641B7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89" y="4613029"/>
            <a:ext cx="440098" cy="4400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78C20-6AE5-8B2E-06F0-2F1E1B7C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 Правительства Российской Федерации от 19.05.2022 г. 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901</a:t>
            </a:r>
          </a:p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(вступило в силу 29.05.2022 г.)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6654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3356</TotalTime>
  <Words>1799</Words>
  <Application>Microsoft Office PowerPoint</Application>
  <PresentationFormat>Широкоэкранный</PresentationFormat>
  <Paragraphs>136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Wingdings</vt:lpstr>
      <vt:lpstr>Segoe UI Symbol</vt:lpstr>
      <vt:lpstr>Шаблон</vt:lpstr>
      <vt:lpstr>Дайджест  законодательных изменений в сфере  земли и недвижимости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Рыбакова Анастасия Михайловна</cp:lastModifiedBy>
  <cp:revision>125</cp:revision>
  <cp:lastPrinted>2022-01-26T08:36:56Z</cp:lastPrinted>
  <dcterms:created xsi:type="dcterms:W3CDTF">2022-01-20T10:45:07Z</dcterms:created>
  <dcterms:modified xsi:type="dcterms:W3CDTF">2022-07-04T07:44:58Z</dcterms:modified>
</cp:coreProperties>
</file>